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771fc07c8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771fc07c8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5771fc07c8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152fe0207_5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5152fe0207_5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152fe0207_5_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</p:txBody>
      </p:sp>
      <p:sp>
        <p:nvSpPr>
          <p:cNvPr id="110" name="Google Shape;110;g5152fe0207_5_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152fe0207_7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5152fe0207_7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152fe0207_5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5152fe0207_5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152fe0207_1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5152fe0207_1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152fe0207_1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5152fe0207_1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152fe0207_1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5152fe0207_1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771fc07c8_1_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771fc07c8_1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5771fc07c8_1_3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771fc07c8_1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771fc07c8_1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5771fc07c8_1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771fc07c8_1_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5771fc07c8_1_4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5771fc07c8_1_4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771fc07c8_1_5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771fc07c8_1_5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5771fc07c8_1_5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771fc07c8_1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5771fc07c8_1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5771fc07c8_1_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5771fc07c8_1_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771fc07c8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5771fc07c8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771fc07c8_1_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5771fc07c8_1_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771fc07c8_1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5771fc07c8_1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5771fc07c8_0_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5771fc07c8_0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5771fc07c8_0_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5771fc07c8_0_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5771fc07c8_0_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5771fc07c8_0_3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5771fc07c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5771fc07c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5185e8625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5185e8625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g5185e86256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a38f156a5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a38f156a5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g5a38f156a5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t/>
            </a:r>
            <a:endParaRPr/>
          </a:p>
        </p:txBody>
      </p:sp>
      <p:sp>
        <p:nvSpPr>
          <p:cNvPr id="45" name="Google Shape;4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513bc7034e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513bc7034e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t/>
            </a:r>
            <a:endParaRPr/>
          </a:p>
        </p:txBody>
      </p:sp>
      <p:sp>
        <p:nvSpPr>
          <p:cNvPr id="55" name="Google Shape;55;g513bc7034e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13bc7034e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13bc7034e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513bc7034e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13bc7034e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13bc7034e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513bc7034e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b="1"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152fe0207_6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5152fe0207_6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7122268" y="1503262"/>
            <a:ext cx="4417751" cy="1658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  <a:defRPr b="0" i="0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7122268" y="480843"/>
            <a:ext cx="44047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4241"/>
              </a:buClr>
              <a:buSzPts val="12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7121525" y="3490913"/>
            <a:ext cx="4418013" cy="1597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4241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FF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1000623" y="1040165"/>
            <a:ext cx="6550104" cy="1883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  <a:defRPr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031288" y="61861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543421" y="527547"/>
            <a:ext cx="11231736" cy="8891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  <a:defRPr b="0" i="0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542925" y="1662113"/>
            <a:ext cx="8488363" cy="3889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2385461" y="6134622"/>
            <a:ext cx="34006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424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Only">
  <p:cSld name="1_Title 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000623" y="1040165"/>
            <a:ext cx="6550104" cy="1883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  <a:defRPr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0" type="dt"/>
          </p:nvPr>
        </p:nvSpPr>
        <p:spPr>
          <a:xfrm>
            <a:off x="7346003" y="480843"/>
            <a:ext cx="3951051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42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7346005" y="1843729"/>
            <a:ext cx="3951050" cy="1658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elastic.co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erudit-ps-documentation.readthedocs.io/en/latest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6170225" y="1503400"/>
            <a:ext cx="5736300" cy="16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Migrating Érudit to JATS</a:t>
            </a:r>
            <a:endParaRPr/>
          </a:p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6276075" y="2240750"/>
            <a:ext cx="5408100" cy="15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4241"/>
              </a:buClr>
              <a:buSzPts val="2800"/>
              <a:buNone/>
            </a:pPr>
            <a:r>
              <a:rPr lang="fr-CA" sz="2400"/>
              <a:t>Replacing parts of your airplane while it’s flying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424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424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 txBox="1"/>
          <p:nvPr/>
        </p:nvSpPr>
        <p:spPr>
          <a:xfrm>
            <a:off x="6835200" y="3637850"/>
            <a:ext cx="4983900" cy="13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2800">
                <a:solidFill>
                  <a:srgbClr val="FF4241"/>
                </a:solidFill>
              </a:rPr>
              <a:t>Mathieu Pigeon</a:t>
            </a:r>
            <a:endParaRPr sz="2800">
              <a:solidFill>
                <a:srgbClr val="FF424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rgbClr val="FF4241"/>
                </a:solidFill>
              </a:rPr>
              <a:t>mathieu.pigeon@erudit.org</a:t>
            </a:r>
            <a:endParaRPr sz="1800">
              <a:solidFill>
                <a:srgbClr val="FF424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2800">
                <a:solidFill>
                  <a:srgbClr val="FF4241"/>
                </a:solidFill>
              </a:rPr>
              <a:t>Fabio Batalha</a:t>
            </a:r>
            <a:endParaRPr sz="2800">
              <a:solidFill>
                <a:srgbClr val="FF424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rgbClr val="FF4241"/>
                </a:solidFill>
              </a:rPr>
              <a:t>fabio.batalha@erudit.org</a:t>
            </a:r>
            <a:endParaRPr sz="1800">
              <a:solidFill>
                <a:srgbClr val="FF424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97" name="Google Shape;97;p15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/>
              <a:t>Migration Challenges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542925" y="1662125"/>
            <a:ext cx="11231700" cy="38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More than 6,000 documents published/year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Moving to JATS: </a:t>
            </a:r>
            <a:r>
              <a:rPr lang="fr-CA" sz="2400"/>
              <a:t>T</a:t>
            </a:r>
            <a:r>
              <a:rPr lang="fr-CA" sz="2400"/>
              <a:t>he development efforts</a:t>
            </a:r>
            <a:r>
              <a:rPr lang="fr-CA" sz="2400"/>
              <a:t> must be aligned with our legacy tools and processes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EruditArticle and JATS data modeling are not totally compatible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-CA" sz="2400"/>
              <a:t>To deal with these situations while moving to JATS we have the option of </a:t>
            </a:r>
            <a:endParaRPr sz="24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fr-CA"/>
              <a:t>Deprecating them</a:t>
            </a:r>
            <a:endParaRPr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fr-CA"/>
              <a:t>Transfering the responsibility of it to another level of data management in our current production workflow</a:t>
            </a:r>
            <a:endParaRPr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fr-CA"/>
              <a:t>Promoting changes in the JATS community to address a specific need that could improve the JATS specification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04" name="Google Shape;104;p16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Challenges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Example - </a:t>
            </a:r>
            <a:r>
              <a:rPr lang="fr-CA" sz="2200"/>
              <a:t>Block of Paragraphs</a:t>
            </a:r>
            <a:endParaRPr sz="2200"/>
          </a:p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543424" y="1662125"/>
            <a:ext cx="113733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25" y="1662125"/>
            <a:ext cx="10819575" cy="24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13" name="Google Shape;113;p17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Challenges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Example - </a:t>
            </a:r>
            <a:r>
              <a:rPr lang="fr-CA" sz="2200"/>
              <a:t>Block of Paragraphs</a:t>
            </a:r>
            <a:endParaRPr sz="2200"/>
          </a:p>
        </p:txBody>
      </p:sp>
      <p:sp>
        <p:nvSpPr>
          <p:cNvPr id="114" name="Google Shape;114;p17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 txBox="1"/>
          <p:nvPr/>
        </p:nvSpPr>
        <p:spPr>
          <a:xfrm>
            <a:off x="543424" y="1662125"/>
            <a:ext cx="113733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25" y="1662125"/>
            <a:ext cx="4310745" cy="388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22" name="Google Shape;122;p18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Challenges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Example - Block of Paragraphs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543424" y="1662125"/>
            <a:ext cx="113733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25" y="2300306"/>
            <a:ext cx="6214558" cy="325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31" name="Google Shape;131;p19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Challenges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Example - </a:t>
            </a:r>
            <a:r>
              <a:rPr lang="fr-CA" sz="2200"/>
              <a:t>The Title of a Book Review</a:t>
            </a:r>
            <a:endParaRPr sz="2200"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542925" y="1662125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9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925" y="2682025"/>
            <a:ext cx="11231700" cy="1493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40" name="Google Shape;140;p20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Challenges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Example - The Title of a Book Review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542925" y="1662125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250" y="3162275"/>
            <a:ext cx="10879499" cy="88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49" name="Google Shape;149;p21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Challenges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Example - The Title of a Book Review</a:t>
            </a:r>
            <a:endParaRPr/>
          </a:p>
        </p:txBody>
      </p:sp>
      <p:sp>
        <p:nvSpPr>
          <p:cNvPr id="150" name="Google Shape;150;p21"/>
          <p:cNvSpPr txBox="1"/>
          <p:nvPr>
            <p:ph idx="1" type="body"/>
          </p:nvPr>
        </p:nvSpPr>
        <p:spPr>
          <a:xfrm>
            <a:off x="542925" y="1662125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1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25" y="3249711"/>
            <a:ext cx="11231700" cy="13499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/>
          <p:nvPr>
            <p:ph type="title"/>
          </p:nvPr>
        </p:nvSpPr>
        <p:spPr>
          <a:xfrm>
            <a:off x="1000623" y="1040165"/>
            <a:ext cx="6550200" cy="18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Migration Planning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64" name="Google Shape;164;p23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Migration Planning</a:t>
            </a:r>
            <a:endParaRPr/>
          </a:p>
        </p:txBody>
      </p:sp>
      <p:sp>
        <p:nvSpPr>
          <p:cNvPr id="165" name="Google Shape;165;p23"/>
          <p:cNvSpPr txBox="1"/>
          <p:nvPr>
            <p:ph idx="1" type="body"/>
          </p:nvPr>
        </p:nvSpPr>
        <p:spPr>
          <a:xfrm>
            <a:off x="543425" y="1484250"/>
            <a:ext cx="10941300" cy="38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fr-CA"/>
              <a:t>EruditArticle</a:t>
            </a:r>
            <a:r>
              <a:rPr lang="fr-CA"/>
              <a:t> is used in all the Érudit publishing pipelines:</a:t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Submission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Digitization process (XML, Assets)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Metadata and full text Quality Control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Metadata sharing and storage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Publishing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To provide services to authors, journals, libraries and researchers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fr-CA"/>
              <a:t>It is </a:t>
            </a:r>
            <a:r>
              <a:rPr b="1" lang="fr-CA"/>
              <a:t>extremely</a:t>
            </a:r>
            <a:r>
              <a:rPr b="1" lang="fr-CA"/>
              <a:t> complex to change all the Érudit publishing workflow and services at once.</a:t>
            </a:r>
            <a:endParaRPr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72" name="Google Shape;172;p24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Migration Planning</a:t>
            </a:r>
            <a:endParaRPr/>
          </a:p>
        </p:txBody>
      </p:sp>
      <p:sp>
        <p:nvSpPr>
          <p:cNvPr id="173" name="Google Shape;173;p24"/>
          <p:cNvSpPr txBox="1"/>
          <p:nvPr>
            <p:ph idx="1" type="body"/>
          </p:nvPr>
        </p:nvSpPr>
        <p:spPr>
          <a:xfrm>
            <a:off x="625350" y="1035750"/>
            <a:ext cx="10941300" cy="475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fr-CA"/>
              <a:t>First of all it was decided to do an </a:t>
            </a:r>
            <a:r>
              <a:rPr b="1" lang="fr-CA"/>
              <a:t>e</a:t>
            </a:r>
            <a:r>
              <a:rPr b="1" lang="fr-CA"/>
              <a:t>xhaustive</a:t>
            </a:r>
            <a:r>
              <a:rPr b="1" lang="fr-CA"/>
              <a:t> evaluation</a:t>
            </a:r>
            <a:r>
              <a:rPr lang="fr-CA"/>
              <a:t> of our legacy xml content (</a:t>
            </a:r>
            <a:r>
              <a:rPr i="1" lang="fr-CA"/>
              <a:t>EruditArticle</a:t>
            </a:r>
            <a:r>
              <a:rPr lang="fr-CA"/>
              <a:t>), searching for:</a:t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good and bad practices in data tagging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most used data tagging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barely used data tagging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usage of special content tagging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epigraphs, boxed-text, verbatim, code, text styles, tables, figures, formulas, </a:t>
            </a:r>
            <a:r>
              <a:rPr lang="fr-CA"/>
              <a:t>licences</a:t>
            </a:r>
            <a:r>
              <a:rPr lang="fr-CA"/>
              <a:t>, permissions</a:t>
            </a:r>
            <a:r>
              <a:rPr lang="fr-CA"/>
              <a:t>, references</a:t>
            </a:r>
            <a:r>
              <a:rPr lang="fr-CA"/>
              <a:t>, etc.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1000623" y="1040165"/>
            <a:ext cx="6550104" cy="1883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Plan of the Presentation</a:t>
            </a:r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1079700" y="2513875"/>
            <a:ext cx="4479600" cy="18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lang="fr-CA" sz="2400">
                <a:solidFill>
                  <a:srgbClr val="FF0000"/>
                </a:solidFill>
              </a:rPr>
              <a:t>Context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lang="fr-CA" sz="2400">
                <a:solidFill>
                  <a:srgbClr val="FF0000"/>
                </a:solidFill>
              </a:rPr>
              <a:t>Some Migration Challenges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lang="fr-CA" sz="2400">
                <a:solidFill>
                  <a:srgbClr val="FF0000"/>
                </a:solidFill>
              </a:rPr>
              <a:t>Migration Planning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lang="fr-CA" sz="2400">
                <a:solidFill>
                  <a:srgbClr val="FF0000"/>
                </a:solidFill>
              </a:rPr>
              <a:t>Projects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rabicPeriod"/>
            </a:pPr>
            <a:r>
              <a:rPr lang="fr-CA" sz="2400">
                <a:solidFill>
                  <a:srgbClr val="FF0000"/>
                </a:solidFill>
              </a:rPr>
              <a:t>Conclusion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80" name="Google Shape;180;p25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Migration Planning</a:t>
            </a:r>
            <a:endParaRPr/>
          </a:p>
        </p:txBody>
      </p:sp>
      <p:sp>
        <p:nvSpPr>
          <p:cNvPr id="181" name="Google Shape;181;p25"/>
          <p:cNvSpPr txBox="1"/>
          <p:nvPr>
            <p:ph idx="1" type="body"/>
          </p:nvPr>
        </p:nvSpPr>
        <p:spPr>
          <a:xfrm>
            <a:off x="542925" y="1662125"/>
            <a:ext cx="10703700" cy="38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fr-CA"/>
              <a:t>To do this evaluation, we loaded the XML structure of each Érudit document in a ElasticSearch Index, and we used Kibana to identify the usage patterns of the Érudit corpus.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fr-CA"/>
              <a:t>ElasticSearch: </a:t>
            </a:r>
            <a:r>
              <a:rPr lang="fr-CA" u="sng">
                <a:solidFill>
                  <a:schemeClr val="hlink"/>
                </a:solidFill>
                <a:hlinkClick r:id="rId3"/>
              </a:rPr>
              <a:t>https://elastic.co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88" name="Google Shape;188;p26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Migration Planning</a:t>
            </a:r>
            <a:endParaRPr/>
          </a:p>
        </p:txBody>
      </p:sp>
      <p:pic>
        <p:nvPicPr>
          <p:cNvPr id="189" name="Google Shape;18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9425" y="1121788"/>
            <a:ext cx="8388350" cy="476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95" name="Google Shape;195;p27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Planning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000"/>
              <a:t>Set of tools for migration</a:t>
            </a:r>
            <a:endParaRPr sz="2000"/>
          </a:p>
        </p:txBody>
      </p:sp>
      <p:sp>
        <p:nvSpPr>
          <p:cNvPr id="196" name="Google Shape;196;p27"/>
          <p:cNvSpPr txBox="1"/>
          <p:nvPr>
            <p:ph idx="1" type="body"/>
          </p:nvPr>
        </p:nvSpPr>
        <p:spPr>
          <a:xfrm>
            <a:off x="480150" y="1592238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Based on this </a:t>
            </a:r>
            <a:r>
              <a:rPr lang="fr-CA"/>
              <a:t>exhaustive</a:t>
            </a:r>
            <a:r>
              <a:rPr lang="fr-CA"/>
              <a:t> evaluation and t</a:t>
            </a:r>
            <a:r>
              <a:rPr lang="fr-CA"/>
              <a:t>o support a gradual transition from EruditArticle to JATS, it was developed a set of tools to be used in the migration process: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A detailed </a:t>
            </a:r>
            <a:r>
              <a:rPr b="1" lang="fr-CA"/>
              <a:t>documentation</a:t>
            </a:r>
            <a:r>
              <a:rPr lang="fr-CA"/>
              <a:t> of the Érudit requirements and conventions for the production of a JATS XML;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A set of </a:t>
            </a:r>
            <a:r>
              <a:rPr b="1" lang="fr-CA"/>
              <a:t>rules</a:t>
            </a:r>
            <a:r>
              <a:rPr lang="fr-CA"/>
              <a:t> to address those Érudit requirements (Schematron);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A tool to </a:t>
            </a:r>
            <a:r>
              <a:rPr b="1" lang="fr-CA"/>
              <a:t>validate</a:t>
            </a:r>
            <a:r>
              <a:rPr lang="fr-CA"/>
              <a:t> XML files;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A tool to </a:t>
            </a:r>
            <a:r>
              <a:rPr b="1" lang="fr-CA"/>
              <a:t>convert</a:t>
            </a:r>
            <a:r>
              <a:rPr lang="fr-CA"/>
              <a:t> XML files;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7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idx="12" type="sldNum"/>
          </p:nvPr>
        </p:nvSpPr>
        <p:spPr>
          <a:xfrm>
            <a:off x="9031288" y="61861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03" name="Google Shape;203;p28"/>
          <p:cNvSpPr txBox="1"/>
          <p:nvPr>
            <p:ph type="title"/>
          </p:nvPr>
        </p:nvSpPr>
        <p:spPr>
          <a:xfrm>
            <a:off x="543421" y="527547"/>
            <a:ext cx="11231736" cy="8891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Planning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000"/>
              <a:t>Set of tools </a:t>
            </a:r>
            <a:r>
              <a:rPr lang="fr-CA" sz="2000"/>
              <a:t>for migration - Documentation</a:t>
            </a:r>
            <a:endParaRPr sz="2000"/>
          </a:p>
        </p:txBody>
      </p:sp>
      <p:sp>
        <p:nvSpPr>
          <p:cNvPr id="204" name="Google Shape;204;p28"/>
          <p:cNvSpPr txBox="1"/>
          <p:nvPr>
            <p:ph idx="1" type="body"/>
          </p:nvPr>
        </p:nvSpPr>
        <p:spPr>
          <a:xfrm>
            <a:off x="480138" y="1611738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The Érudit Publishing Schema documentation has the objective of: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Describe all the custom validations in Erudit PS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Describe the conventions and good practices adopted in Erudit PS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CA"/>
              <a:t>Give XML examples for each one of these custom validations, </a:t>
            </a:r>
            <a:r>
              <a:rPr lang="fr-CA"/>
              <a:t>conventions</a:t>
            </a:r>
            <a:r>
              <a:rPr lang="fr-CA"/>
              <a:t> and good practices.</a:t>
            </a:r>
            <a:endParaRPr/>
          </a:p>
        </p:txBody>
      </p:sp>
      <p:sp>
        <p:nvSpPr>
          <p:cNvPr id="205" name="Google Shape;205;p28"/>
          <p:cNvSpPr txBox="1"/>
          <p:nvPr>
            <p:ph idx="11" type="ftr"/>
          </p:nvPr>
        </p:nvSpPr>
        <p:spPr>
          <a:xfrm>
            <a:off x="2385461" y="6134622"/>
            <a:ext cx="34006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11" name="Google Shape;211;p29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Planning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000"/>
              <a:t>Set of tools for migration - Documentation</a:t>
            </a:r>
            <a:endParaRPr sz="2000"/>
          </a:p>
        </p:txBody>
      </p:sp>
      <p:sp>
        <p:nvSpPr>
          <p:cNvPr id="212" name="Google Shape;212;p29"/>
          <p:cNvSpPr txBox="1"/>
          <p:nvPr>
            <p:ph idx="1" type="body"/>
          </p:nvPr>
        </p:nvSpPr>
        <p:spPr>
          <a:xfrm>
            <a:off x="480150" y="1652575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The documentation was </a:t>
            </a:r>
            <a:r>
              <a:rPr lang="fr-CA"/>
              <a:t>used to support some developments, such as: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OAI-PMH plugin for OSJ3 (released in march 2019)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To implement the interoperability between NT2 and Érudit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The current specification of JATS4M (Texture)</a:t>
            </a:r>
            <a:r>
              <a:rPr lang="fr-CA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u="sng">
                <a:solidFill>
                  <a:schemeClr val="hlink"/>
                </a:solidFill>
                <a:hlinkClick r:id="rId3"/>
              </a:rPr>
              <a:t>https://erudit-ps-documentation.readthedocs.io/en/latest/</a:t>
            </a:r>
            <a:endParaRPr/>
          </a:p>
        </p:txBody>
      </p:sp>
      <p:sp>
        <p:nvSpPr>
          <p:cNvPr id="213" name="Google Shape;213;p29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0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19" name="Google Shape;219;p30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Planning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000"/>
              <a:t>Set of tools for migration - Validation</a:t>
            </a:r>
            <a:endParaRPr sz="2000"/>
          </a:p>
        </p:txBody>
      </p:sp>
      <p:sp>
        <p:nvSpPr>
          <p:cNvPr id="220" name="Google Shape;220;p30"/>
          <p:cNvSpPr txBox="1"/>
          <p:nvPr>
            <p:ph idx="1" type="body"/>
          </p:nvPr>
        </p:nvSpPr>
        <p:spPr>
          <a:xfrm>
            <a:off x="542925" y="1662125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The validation tool is an</a:t>
            </a:r>
            <a:r>
              <a:rPr lang="fr-CA"/>
              <a:t> </a:t>
            </a:r>
            <a:r>
              <a:rPr b="1" lang="fr-CA"/>
              <a:t>Érudit Publishing Schema plugin</a:t>
            </a:r>
            <a:r>
              <a:rPr lang="fr-CA"/>
              <a:t> for </a:t>
            </a:r>
            <a:r>
              <a:rPr b="1" lang="fr-CA"/>
              <a:t>Packtools (a python library developed by SciELO)</a:t>
            </a:r>
            <a:endParaRPr b="1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With this plugin it is possible to: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Run validation against JATS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Run validation against Érudit Publishing Schema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Produce an </a:t>
            </a:r>
            <a:r>
              <a:rPr lang="fr-CA"/>
              <a:t>json with the errors found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Produce an annotated XML display the errors found</a:t>
            </a:r>
            <a:endParaRPr/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fr-CA"/>
              <a:t>Use this library in all sort of python applications or as a command line tool</a:t>
            </a:r>
            <a:endParaRPr/>
          </a:p>
        </p:txBody>
      </p:sp>
      <p:sp>
        <p:nvSpPr>
          <p:cNvPr id="221" name="Google Shape;221;p30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1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27" name="Google Shape;227;p31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Planning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000"/>
              <a:t>Set of tools for migration - Conversion</a:t>
            </a:r>
            <a:endParaRPr sz="2000"/>
          </a:p>
        </p:txBody>
      </p:sp>
      <p:sp>
        <p:nvSpPr>
          <p:cNvPr id="228" name="Google Shape;228;p31"/>
          <p:cNvSpPr txBox="1"/>
          <p:nvPr>
            <p:ph idx="1" type="body"/>
          </p:nvPr>
        </p:nvSpPr>
        <p:spPr>
          <a:xfrm>
            <a:off x="542925" y="1662125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We also developed a</a:t>
            </a:r>
            <a:r>
              <a:rPr lang="fr-CA"/>
              <a:t> python library for XML conversions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1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1"/>
          <p:cNvSpPr txBox="1"/>
          <p:nvPr/>
        </p:nvSpPr>
        <p:spPr>
          <a:xfrm>
            <a:off x="589300" y="2463300"/>
            <a:ext cx="10825800" cy="26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>
                <a:solidFill>
                  <a:schemeClr val="dk1"/>
                </a:solidFill>
              </a:rPr>
              <a:t>The current version of the </a:t>
            </a:r>
            <a:r>
              <a:rPr b="1" lang="fr-CA" sz="2800">
                <a:solidFill>
                  <a:schemeClr val="dk1"/>
                </a:solidFill>
              </a:rPr>
              <a:t>Converter</a:t>
            </a:r>
            <a:r>
              <a:rPr lang="fr-CA" sz="2800">
                <a:solidFill>
                  <a:schemeClr val="dk1"/>
                </a:solidFill>
              </a:rPr>
              <a:t> tool supports us in the transition between EruditArticle and EPS.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>
                <a:solidFill>
                  <a:schemeClr val="dk1"/>
                </a:solidFill>
              </a:rPr>
              <a:t>The Converter allows us to transit from one format to another according to the maturity level of our tools in supporting JATS as a standard.</a:t>
            </a:r>
            <a:endParaRPr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36" name="Google Shape;236;p32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Migration Planning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000"/>
              <a:t>Set of tools for migration - </a:t>
            </a:r>
            <a:r>
              <a:rPr lang="fr-CA" sz="2000"/>
              <a:t>Conversion</a:t>
            </a:r>
            <a:endParaRPr sz="2000"/>
          </a:p>
        </p:txBody>
      </p:sp>
      <p:sp>
        <p:nvSpPr>
          <p:cNvPr id="237" name="Google Shape;237;p32"/>
          <p:cNvSpPr txBox="1"/>
          <p:nvPr>
            <p:ph idx="1" type="body"/>
          </p:nvPr>
        </p:nvSpPr>
        <p:spPr>
          <a:xfrm>
            <a:off x="542925" y="1662125"/>
            <a:ext cx="112317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2"/>
          <p:cNvSpPr txBox="1"/>
          <p:nvPr>
            <p:ph idx="11" type="ftr"/>
          </p:nvPr>
        </p:nvSpPr>
        <p:spPr>
          <a:xfrm>
            <a:off x="2385461" y="6134622"/>
            <a:ext cx="340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9" name="Google Shape;23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9575" y="1974377"/>
            <a:ext cx="8647531" cy="3526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3"/>
          <p:cNvSpPr txBox="1"/>
          <p:nvPr>
            <p:ph type="title"/>
          </p:nvPr>
        </p:nvSpPr>
        <p:spPr>
          <a:xfrm>
            <a:off x="1000623" y="1040165"/>
            <a:ext cx="6550200" cy="1883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Projects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4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52" name="Google Shape;252;p34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Current Projects</a:t>
            </a:r>
            <a:endParaRPr sz="2000"/>
          </a:p>
        </p:txBody>
      </p:sp>
      <p:sp>
        <p:nvSpPr>
          <p:cNvPr id="253" name="Google Shape;253;p34"/>
          <p:cNvSpPr txBox="1"/>
          <p:nvPr>
            <p:ph idx="1" type="body"/>
          </p:nvPr>
        </p:nvSpPr>
        <p:spPr>
          <a:xfrm>
            <a:off x="543425" y="1416750"/>
            <a:ext cx="11231700" cy="38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fr-CA" sz="2200"/>
              <a:t>Érudit Publishing Schema (Érudit PS)</a:t>
            </a:r>
            <a:endParaRPr sz="2200"/>
          </a:p>
          <a:p>
            <a:pPr indent="-3683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fr-CA" sz="2200"/>
              <a:t>Documentation</a:t>
            </a:r>
            <a:endParaRPr sz="2200"/>
          </a:p>
          <a:p>
            <a:pPr indent="-3683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fr-CA" sz="2200"/>
              <a:t>Schematron Rules</a:t>
            </a:r>
            <a:endParaRPr sz="2200"/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r-CA" sz="2200"/>
              <a:t>Converter</a:t>
            </a:r>
            <a:endParaRPr sz="2200"/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r-CA" sz="2200"/>
              <a:t>XML </a:t>
            </a:r>
            <a:r>
              <a:rPr lang="fr-CA" sz="2200"/>
              <a:t>Validation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r-CA" sz="2200"/>
              <a:t>C-JOE (web based tool that allows us to harvest NLM/JATS content via OAI-PMH)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fr-CA" sz="2200"/>
              <a:t>OJS 2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fr-CA" sz="2200"/>
              <a:t>OJS 3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fr-CA" sz="2200"/>
              <a:t>Drupal</a:t>
            </a:r>
            <a:endParaRPr sz="2200"/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r-CA" sz="2200"/>
              <a:t>OJS3 OAI-PMH plugin (PKP)</a:t>
            </a:r>
            <a:endParaRPr sz="2200"/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r-CA" sz="2200"/>
              <a:t>Drupal OA-PMH plugin (NT2)</a:t>
            </a:r>
            <a:endParaRPr sz="2200"/>
          </a:p>
          <a:p>
            <a:pPr indent="-3683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fr-CA" sz="2200"/>
              <a:t>Texture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1000623" y="1040165"/>
            <a:ext cx="6550200" cy="18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Context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5"/>
          <p:cNvSpPr txBox="1"/>
          <p:nvPr>
            <p:ph type="title"/>
          </p:nvPr>
        </p:nvSpPr>
        <p:spPr>
          <a:xfrm>
            <a:off x="1000623" y="1040165"/>
            <a:ext cx="6550200" cy="1883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Conclusion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6"/>
          <p:cNvSpPr txBox="1"/>
          <p:nvPr>
            <p:ph idx="1" type="body"/>
          </p:nvPr>
        </p:nvSpPr>
        <p:spPr>
          <a:xfrm>
            <a:off x="543425" y="1121950"/>
            <a:ext cx="11231700" cy="4017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2400"/>
              <a:t>We are gradually improving and replacing the existing parts of our current workflow and processes.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lang="fr-CA" sz="2400"/>
            </a:br>
            <a:r>
              <a:rPr lang="fr-CA" sz="2400"/>
              <a:t>We are always looking for new suggestions for collaborative developments.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lang="fr-CA" sz="2400"/>
            </a:br>
            <a:r>
              <a:rPr lang="fr-CA" sz="2400"/>
              <a:t>We are open to new partnership possibilities and would be interested in contributing to existing solutions if they are aligned with our business model.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lang="fr-CA" sz="2400"/>
            </a:br>
            <a:r>
              <a:rPr lang="fr-CA" sz="2400"/>
              <a:t>The complete transition toward JATS is not done yet. </a:t>
            </a:r>
            <a:r>
              <a:rPr lang="fr-CA" sz="2400"/>
              <a:t>We are just beginning to deal with full text articles</a:t>
            </a:r>
            <a:r>
              <a:rPr lang="fr-CA" sz="2400"/>
              <a:t>. 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fr-CA" sz="2400"/>
              <a:t>The transition to JATS is a long, but exciting process</a:t>
            </a:r>
            <a:endParaRPr b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66" name="Google Shape;266;p36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67" name="Google Shape;267;p36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Conclusion</a:t>
            </a:r>
            <a:endParaRPr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7"/>
          <p:cNvSpPr txBox="1"/>
          <p:nvPr>
            <p:ph type="title"/>
          </p:nvPr>
        </p:nvSpPr>
        <p:spPr>
          <a:xfrm>
            <a:off x="400122" y="589788"/>
            <a:ext cx="6550104" cy="1883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Merci!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Obrigado!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Thank you!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9031288" y="61861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543421" y="527547"/>
            <a:ext cx="11231736" cy="8891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Context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Presentation of Érudit</a:t>
            </a:r>
            <a:endParaRPr sz="2200"/>
          </a:p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542925" y="1662125"/>
            <a:ext cx="10932600" cy="3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600"/>
              <a:buChar char="●"/>
            </a:pPr>
            <a:r>
              <a:rPr lang="fr-CA" sz="3600"/>
              <a:t>Born in 1998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●"/>
            </a:pPr>
            <a:r>
              <a:rPr lang="fr-CA" sz="3600"/>
              <a:t>Consortium of three French-Canadian universities based in Québec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●"/>
            </a:pPr>
            <a:r>
              <a:rPr lang="fr-CA" sz="3600"/>
              <a:t>Important digital platform in the HSS for French Canada and the francophone contries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●"/>
            </a:pPr>
            <a:r>
              <a:rPr lang="fr-CA" sz="3600"/>
              <a:t>Largest French-language research platform in North America</a:t>
            </a:r>
            <a:endParaRPr sz="3600"/>
          </a:p>
        </p:txBody>
      </p:sp>
      <p:sp>
        <p:nvSpPr>
          <p:cNvPr id="50" name="Google Shape;50;p9"/>
          <p:cNvSpPr txBox="1"/>
          <p:nvPr>
            <p:ph idx="11" type="ftr"/>
          </p:nvPr>
        </p:nvSpPr>
        <p:spPr>
          <a:xfrm>
            <a:off x="2385461" y="6134622"/>
            <a:ext cx="34006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 txBox="1"/>
          <p:nvPr/>
        </p:nvSpPr>
        <p:spPr>
          <a:xfrm>
            <a:off x="6503575" y="2303725"/>
            <a:ext cx="97821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58" name="Google Shape;58;p10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Context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Presentation of Érudit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542925" y="1662125"/>
            <a:ext cx="11117400" cy="38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SzPts val="3000"/>
              <a:buChar char="●"/>
            </a:pPr>
            <a:r>
              <a:rPr lang="fr-CA" sz="3000"/>
              <a:t>179 research journals (119 are actively publishing)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fr-CA" sz="3000"/>
              <a:t>115,000 research articles in our collection (97% in O.A.)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fr-CA" sz="3000"/>
              <a:t>Present in 1000 institutions in 35 countries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fr-CA" sz="3000"/>
              <a:t>23 million hits/year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fr-CA" sz="3000"/>
              <a:t>Important locally: on average, articles from Erudit’s collection are amongst the most downloaded at the Université de Montréal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66" name="Google Shape;66;p11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Context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200"/>
              <a:t>National Expansion</a:t>
            </a:r>
            <a:endParaRPr sz="2200"/>
          </a:p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542925" y="1662125"/>
            <a:ext cx="11231700" cy="428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No equivalent of a centralized platform such as Érudit in English Canada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Érudit is working to become a Canadian platform and serve both of Canada’s primary language communities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Partnership with PKP (OJS)</a:t>
            </a:r>
            <a:endParaRPr sz="2400"/>
          </a:p>
          <a:p>
            <a:pPr indent="-3810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fr-CA" sz="1800"/>
              <a:t>OJS is well established in English Canada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-CA" sz="1800"/>
              <a:t>Major Scientific Initiative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-CA" sz="1800"/>
              <a:t>This partnership aims to advance research dissemination and digital scholarly publishing in Canada, and support the HSS journal community in the transition towards the sustainable open access.</a:t>
            </a:r>
            <a:endParaRPr sz="1800"/>
          </a:p>
          <a:p>
            <a:pPr indent="-381000" lvl="1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fr-CA" sz="1800"/>
              <a:t>Achievable possibility within the context of this partnership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9031288" y="6186139"/>
            <a:ext cx="2743200" cy="36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74" name="Google Shape;74;p12"/>
          <p:cNvSpPr txBox="1"/>
          <p:nvPr>
            <p:ph type="title"/>
          </p:nvPr>
        </p:nvSpPr>
        <p:spPr>
          <a:xfrm>
            <a:off x="543421" y="527547"/>
            <a:ext cx="11231700" cy="88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Context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-CA" sz="2200"/>
              <a:t>E</a:t>
            </a:r>
            <a:r>
              <a:rPr i="1" lang="fr-CA" sz="2200"/>
              <a:t>ruditArticle</a:t>
            </a:r>
            <a:r>
              <a:rPr lang="fr-CA" sz="2200"/>
              <a:t>: </a:t>
            </a:r>
            <a:r>
              <a:rPr lang="fr-CA" sz="2200"/>
              <a:t>Érudit’s in house </a:t>
            </a:r>
            <a:r>
              <a:rPr lang="fr-CA" sz="2200"/>
              <a:t>Schema</a:t>
            </a:r>
            <a:endParaRPr sz="2200"/>
          </a:p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>
            <a:off x="542925" y="1662125"/>
            <a:ext cx="9593400" cy="388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From the beginning of the Érudit Project: recognition of the importance to use a structured </a:t>
            </a:r>
            <a:r>
              <a:rPr lang="fr-CA" sz="2400"/>
              <a:t>language</a:t>
            </a:r>
            <a:r>
              <a:rPr lang="fr-CA" sz="2400"/>
              <a:t> for the dissemination and preservation of articles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At that time …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-CA" sz="2400"/>
              <a:t>no other schema could meet all the needs to represent the semantic of journals in the HSS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-CA" sz="2400"/>
              <a:t>no standards with the support of a large community as it is the case with JATS today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-CA"/>
              <a:t>I</a:t>
            </a:r>
            <a:r>
              <a:rPr lang="fr-CA" sz="2400"/>
              <a:t>t made sense to have full control over the development and use of the schema.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-CA" sz="2400"/>
              <a:t>Based on “E-Journal Archive DTD Feasibility Study”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9031288" y="618613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81" name="Google Shape;81;p13"/>
          <p:cNvSpPr txBox="1"/>
          <p:nvPr>
            <p:ph type="title"/>
          </p:nvPr>
        </p:nvSpPr>
        <p:spPr>
          <a:xfrm>
            <a:off x="543421" y="527547"/>
            <a:ext cx="11231736" cy="8891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/>
              <a:t>Context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fr-CA" sz="2200"/>
              <a:t>So why is Érudit moving to JATS?</a:t>
            </a:r>
            <a:endParaRPr sz="2200"/>
          </a:p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542925" y="1662127"/>
            <a:ext cx="5407500" cy="3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fr-CA"/>
              <a:t>EruditArticle</a:t>
            </a:r>
            <a:r>
              <a:rPr b="1" lang="fr-CA"/>
              <a:t> schema has great qualities, but …</a:t>
            </a:r>
            <a:endParaRPr b="1"/>
          </a:p>
          <a:p>
            <a:pPr indent="-406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fr-CA"/>
              <a:t>It’s in French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fr-CA"/>
              <a:t>It’s missing a dynamic user community</a:t>
            </a:r>
            <a:endParaRPr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fr-CA"/>
              <a:t>No real business advantages to our partners</a:t>
            </a:r>
            <a:endParaRPr/>
          </a:p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385461" y="6134622"/>
            <a:ext cx="340066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6509275" y="1662122"/>
            <a:ext cx="5407500" cy="28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fr-CA" sz="2800">
                <a:solidFill>
                  <a:schemeClr val="dk1"/>
                </a:solidFill>
              </a:rPr>
              <a:t>JATS</a:t>
            </a:r>
            <a:r>
              <a:rPr b="1" lang="fr-CA" sz="2800">
                <a:solidFill>
                  <a:schemeClr val="dk1"/>
                </a:solidFill>
              </a:rPr>
              <a:t> is great because ...</a:t>
            </a:r>
            <a:endParaRPr b="1" sz="2800">
              <a:solidFill>
                <a:schemeClr val="dk1"/>
              </a:solidFill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fr-CA" sz="2800">
                <a:solidFill>
                  <a:schemeClr val="dk1"/>
                </a:solidFill>
              </a:rPr>
              <a:t>International standard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fr-CA" sz="2800">
                <a:solidFill>
                  <a:schemeClr val="dk1"/>
                </a:solidFill>
              </a:rPr>
              <a:t>Dynamic user community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fr-CA" sz="2800">
                <a:solidFill>
                  <a:schemeClr val="dk1"/>
                </a:solidFill>
              </a:rPr>
              <a:t>Our partners were already using it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fr-CA" sz="2800">
                <a:solidFill>
                  <a:schemeClr val="dk1"/>
                </a:solidFill>
              </a:rPr>
              <a:t>Widely used in the open access community</a:t>
            </a:r>
            <a:endParaRPr sz="2800">
              <a:solidFill>
                <a:schemeClr val="dk1"/>
              </a:solidFill>
            </a:endParaRPr>
          </a:p>
        </p:txBody>
      </p:sp>
      <p:cxnSp>
        <p:nvCxnSpPr>
          <p:cNvPr id="85" name="Google Shape;85;p13"/>
          <p:cNvCxnSpPr/>
          <p:nvPr/>
        </p:nvCxnSpPr>
        <p:spPr>
          <a:xfrm>
            <a:off x="6141493" y="1787857"/>
            <a:ext cx="0" cy="3452883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000623" y="1040165"/>
            <a:ext cx="6550200" cy="18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fr-CA"/>
              <a:t>Migration Challenges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